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91" r:id="rId2"/>
    <p:sldId id="281" r:id="rId3"/>
    <p:sldId id="290" r:id="rId4"/>
    <p:sldId id="293" r:id="rId5"/>
    <p:sldId id="294" r:id="rId6"/>
    <p:sldId id="296" r:id="rId7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BBB59"/>
    <a:srgbClr val="39B0D4"/>
    <a:srgbClr val="727272"/>
    <a:srgbClr val="010000"/>
    <a:srgbClr val="FFA751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627" autoAdjust="0"/>
  </p:normalViewPr>
  <p:slideViewPr>
    <p:cSldViewPr snapToGrid="0" snapToObjects="1">
      <p:cViewPr varScale="1">
        <p:scale>
          <a:sx n="73" d="100"/>
          <a:sy n="73" d="100"/>
        </p:scale>
        <p:origin x="1042" y="62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eg>
</file>

<file path=ppt/media/image19.jp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pPr/>
              <a:t>9/14/2024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7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6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3505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722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8672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t>9/14/2024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t>9/14/2024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t>9/14/2024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t>9/14/2024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t>9/14/2024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t>9/14/2024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9/14/2024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6.png"/><Relationship Id="rId7" Type="http://schemas.openxmlformats.org/officeDocument/2006/relationships/image" Target="../media/image1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7.jpg"/><Relationship Id="rId4" Type="http://schemas.openxmlformats.org/officeDocument/2006/relationships/image" Target="../media/image2.png"/><Relationship Id="rId9" Type="http://schemas.openxmlformats.org/officeDocument/2006/relationships/image" Target="../media/image2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4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26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6780" y="851521"/>
            <a:ext cx="4638605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20848B-B2B4-45BE-A961-AEC0B06CF4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916"/>
          <a:stretch/>
        </p:blipFill>
        <p:spPr>
          <a:xfrm>
            <a:off x="6854891" y="1715881"/>
            <a:ext cx="3203509" cy="3426237"/>
          </a:xfrm>
          <a:prstGeom prst="rect">
            <a:avLst/>
          </a:prstGeom>
        </p:spPr>
      </p:pic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245686" y="648614"/>
            <a:ext cx="8534400" cy="1537538"/>
          </a:xfrm>
        </p:spPr>
        <p:txBody>
          <a:bodyPr/>
          <a:lstStyle/>
          <a:p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TITLE PAGE</a:t>
            </a:r>
            <a:endPara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31286" y="-526757"/>
            <a:ext cx="10363200" cy="2076450"/>
          </a:xfrm>
        </p:spPr>
        <p:txBody>
          <a:bodyPr/>
          <a:lstStyle/>
          <a:p>
            <a:r>
              <a:rPr lang="en-US" sz="4000" b="1" dirty="0">
                <a:solidFill>
                  <a:schemeClr val="tx2"/>
                </a:solidFill>
                <a:latin typeface="Garamond" panose="02020404030301010803" pitchFamily="18" charset="0"/>
              </a:rPr>
              <a:t>SMART INDIA HACKATHON 2024</a:t>
            </a:r>
            <a:endParaRPr lang="en-IN" sz="4000" b="1" dirty="0">
              <a:solidFill>
                <a:schemeClr val="tx2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1286" y="1862847"/>
            <a:ext cx="10615028" cy="4229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ID 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1640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Title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2000" b="1" i="0" dirty="0">
                <a:solidFill>
                  <a:srgbClr val="212529"/>
                </a:solidFill>
                <a:effectLst/>
                <a:latin typeface="montserratregular"/>
              </a:rPr>
              <a:t>Assure Contract </a:t>
            </a:r>
          </a:p>
          <a:p>
            <a:pPr algn="just"/>
            <a:r>
              <a:rPr lang="en-US" sz="2000" b="1" i="0" dirty="0">
                <a:solidFill>
                  <a:srgbClr val="212529"/>
                </a:solidFill>
                <a:effectLst/>
                <a:latin typeface="montserratregular"/>
              </a:rPr>
              <a:t>                     Farming System for Stable Market Access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Theme- </a:t>
            </a:r>
            <a:r>
              <a:rPr lang="en-IN" sz="2000" b="1" i="0" dirty="0">
                <a:solidFill>
                  <a:srgbClr val="212529"/>
                </a:solidFill>
                <a:effectLst/>
                <a:latin typeface="montserratregular"/>
              </a:rPr>
              <a:t>Agriculture, </a:t>
            </a:r>
            <a:r>
              <a:rPr lang="en-IN" sz="2000" b="1" i="0" dirty="0" err="1">
                <a:solidFill>
                  <a:srgbClr val="212529"/>
                </a:solidFill>
                <a:effectLst/>
                <a:latin typeface="montserratregular"/>
              </a:rPr>
              <a:t>FoodTech</a:t>
            </a:r>
            <a:r>
              <a:rPr lang="en-IN" sz="2000" b="1" i="0" dirty="0">
                <a:solidFill>
                  <a:srgbClr val="212529"/>
                </a:solidFill>
                <a:effectLst/>
                <a:latin typeface="montserratregular"/>
              </a:rPr>
              <a:t> &amp; Rural </a:t>
            </a:r>
          </a:p>
          <a:p>
            <a:pPr algn="just"/>
            <a:r>
              <a:rPr lang="en-IN" sz="2400" b="1" dirty="0">
                <a:solidFill>
                  <a:srgbClr val="212529"/>
                </a:solidFill>
                <a:latin typeface="montserratregular"/>
              </a:rPr>
              <a:t>     </a:t>
            </a:r>
            <a:r>
              <a:rPr lang="en-IN" sz="2000" b="1" i="0" dirty="0">
                <a:solidFill>
                  <a:srgbClr val="212529"/>
                </a:solidFill>
                <a:effectLst/>
                <a:latin typeface="montserratregular"/>
              </a:rPr>
              <a:t>Development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PS Category-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Software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ID-   </a:t>
            </a:r>
            <a:r>
              <a:rPr lang="en-IN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DYP_SIH_56</a:t>
            </a:r>
            <a:r>
              <a:rPr lang="en-IN" sz="2000" b="1" dirty="0"/>
              <a:t> 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Name 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4625Farmers</a:t>
            </a:r>
            <a:endParaRPr lang="en-IN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95384" y="81376"/>
            <a:ext cx="1755101" cy="7701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FF8918FB-F079-926A-9489-A10640E8A209}"/>
              </a:ext>
            </a:extLst>
          </p:cNvPr>
          <p:cNvSpPr/>
          <p:nvPr/>
        </p:nvSpPr>
        <p:spPr>
          <a:xfrm>
            <a:off x="315310" y="4051551"/>
            <a:ext cx="6365137" cy="2512832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C187B3-5D9A-C3B0-9134-304B4D5BB651}"/>
              </a:ext>
            </a:extLst>
          </p:cNvPr>
          <p:cNvSpPr/>
          <p:nvPr/>
        </p:nvSpPr>
        <p:spPr>
          <a:xfrm>
            <a:off x="7040880" y="4104035"/>
            <a:ext cx="5008106" cy="2308325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DC84FCC-6337-31F5-9009-A78F0D04712C}"/>
              </a:ext>
            </a:extLst>
          </p:cNvPr>
          <p:cNvSpPr/>
          <p:nvPr/>
        </p:nvSpPr>
        <p:spPr>
          <a:xfrm>
            <a:off x="7040880" y="1880608"/>
            <a:ext cx="4995330" cy="2056882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E5A7EF8B-F2B6-2BFF-0C4D-5C26DFE2E273}"/>
              </a:ext>
            </a:extLst>
          </p:cNvPr>
          <p:cNvSpPr/>
          <p:nvPr/>
        </p:nvSpPr>
        <p:spPr>
          <a:xfrm>
            <a:off x="315309" y="81378"/>
            <a:ext cx="1899571" cy="691594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0E4FAA8-784C-FD03-0A6D-0E846C8A512E}"/>
              </a:ext>
            </a:extLst>
          </p:cNvPr>
          <p:cNvSpPr/>
          <p:nvPr/>
        </p:nvSpPr>
        <p:spPr>
          <a:xfrm>
            <a:off x="273268" y="1880607"/>
            <a:ext cx="6483132" cy="2042972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48AFA65-7E17-4186-EA5A-092C8A9FB737}"/>
              </a:ext>
            </a:extLst>
          </p:cNvPr>
          <p:cNvSpPr/>
          <p:nvPr/>
        </p:nvSpPr>
        <p:spPr>
          <a:xfrm>
            <a:off x="315309" y="851353"/>
            <a:ext cx="11720901" cy="901283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1828800" y="-42881"/>
            <a:ext cx="7830207" cy="766261"/>
          </a:xfrm>
        </p:spPr>
        <p:txBody>
          <a:bodyPr/>
          <a:lstStyle/>
          <a:p>
            <a:pPr eaLnBrk="1" hangingPunct="1"/>
            <a:r>
              <a:rPr lang="en-US" sz="28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IDEA</a:t>
            </a:r>
            <a:r>
              <a:rPr lang="en-US" sz="18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 </a:t>
            </a:r>
            <a:r>
              <a:rPr lang="en-US" sz="28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anose="02020603050405020304" pitchFamily="18" charset="0"/>
              </a:rPr>
              <a:t>TITLE</a:t>
            </a:r>
            <a:endParaRPr lang="en-US" sz="2800" b="1" dirty="0">
              <a:latin typeface="Times New Roman" panose="02020603050405020304" pitchFamily="18" charset="0"/>
              <a:ea typeface="ＭＳ Ｐゴシック" pitchFamily="1" charset="-128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 smtClean="0">
                <a:solidFill>
                  <a:schemeClr val="bg1"/>
                </a:solidFill>
              </a:rPr>
              <a:pPr/>
              <a:t>2</a:t>
            </a:fld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11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16834" y="81377"/>
            <a:ext cx="1692167" cy="691594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4F19E8EA-7AF0-56E1-F015-F23BB97AA569}"/>
              </a:ext>
            </a:extLst>
          </p:cNvPr>
          <p:cNvSpPr txBox="1"/>
          <p:nvPr/>
        </p:nvSpPr>
        <p:spPr>
          <a:xfrm>
            <a:off x="7147033" y="4169723"/>
            <a:ext cx="490195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Key Features/Innovations/</a:t>
            </a:r>
            <a:r>
              <a:rPr lang="en-US" sz="1600" b="1" dirty="0">
                <a:latin typeface="Arial" pitchFamily="34" charset="0"/>
                <a:cs typeface="Arial" pitchFamily="34" charset="0"/>
              </a:rPr>
              <a:t>uniqueness</a:t>
            </a:r>
            <a:r>
              <a:rPr lang="en-US" sz="1800" dirty="0">
                <a:latin typeface="Arial" pitchFamily="34" charset="0"/>
                <a:cs typeface="Arial" pitchFamily="34" charset="0"/>
              </a:rPr>
              <a:t> </a:t>
            </a:r>
            <a:r>
              <a:rPr lang="en-US" b="1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Monthly Data Collection from Buyer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City-Based Supply</a:t>
            </a:r>
            <a:r>
              <a:rPr lang="en-US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Continuous Help Support</a:t>
            </a:r>
            <a:r>
              <a:rPr lang="en-US" dirty="0"/>
              <a:t>:.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Crisis Alerts Using Weather Prediction: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ML Model for Crop Suggestions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Efficient demand and supply chain: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Efficient Delivery System: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8B3268A-319A-9D3F-6734-A083F947E017}"/>
              </a:ext>
            </a:extLst>
          </p:cNvPr>
          <p:cNvSpPr txBox="1"/>
          <p:nvPr/>
        </p:nvSpPr>
        <p:spPr>
          <a:xfrm>
            <a:off x="367860" y="809714"/>
            <a:ext cx="1164114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Problem:</a:t>
            </a:r>
            <a:endParaRPr lang="en-US" dirty="0"/>
          </a:p>
          <a:p>
            <a:r>
              <a:rPr lang="en-US" dirty="0"/>
              <a:t>As we know in India, Farmers </a:t>
            </a:r>
            <a:r>
              <a:rPr lang="en-US" b="1" dirty="0"/>
              <a:t>frequently</a:t>
            </a:r>
            <a:r>
              <a:rPr lang="en-US" dirty="0"/>
              <a:t> </a:t>
            </a:r>
            <a:r>
              <a:rPr lang="en-US" b="1" dirty="0"/>
              <a:t>protest</a:t>
            </a:r>
            <a:r>
              <a:rPr lang="en-US" dirty="0"/>
              <a:t> due to </a:t>
            </a:r>
            <a:r>
              <a:rPr lang="en-US" b="1" dirty="0"/>
              <a:t>unfair</a:t>
            </a:r>
            <a:r>
              <a:rPr lang="en-US" dirty="0"/>
              <a:t> </a:t>
            </a:r>
            <a:r>
              <a:rPr lang="en-US" b="1" dirty="0"/>
              <a:t>pricing</a:t>
            </a:r>
            <a:r>
              <a:rPr lang="en-US" dirty="0"/>
              <a:t> and </a:t>
            </a:r>
            <a:r>
              <a:rPr lang="en-US" b="1" dirty="0"/>
              <a:t>lack</a:t>
            </a:r>
            <a:r>
              <a:rPr lang="en-US" dirty="0"/>
              <a:t> of </a:t>
            </a:r>
            <a:r>
              <a:rPr lang="en-US" b="1" dirty="0"/>
              <a:t>market</a:t>
            </a:r>
            <a:r>
              <a:rPr lang="en-US" dirty="0"/>
              <a:t> </a:t>
            </a:r>
            <a:r>
              <a:rPr lang="en-US" b="1" dirty="0"/>
              <a:t>access</a:t>
            </a:r>
            <a:r>
              <a:rPr lang="en-US" dirty="0"/>
              <a:t> </a:t>
            </a:r>
            <a:r>
              <a:rPr lang="en-US" b="1" dirty="0"/>
              <a:t>Insufficient</a:t>
            </a:r>
            <a:r>
              <a:rPr lang="en-US" dirty="0"/>
              <a:t> </a:t>
            </a:r>
            <a:r>
              <a:rPr lang="en-US" b="1" dirty="0"/>
              <a:t>income.</a:t>
            </a:r>
            <a:r>
              <a:rPr lang="en-US" dirty="0"/>
              <a:t> also </a:t>
            </a:r>
            <a:r>
              <a:rPr lang="en-IN" dirty="0"/>
              <a:t>customer</a:t>
            </a:r>
            <a:r>
              <a:rPr lang="en-US" dirty="0"/>
              <a:t> </a:t>
            </a:r>
            <a:r>
              <a:rPr lang="en-US" b="1" dirty="0"/>
              <a:t>struggles</a:t>
            </a:r>
            <a:r>
              <a:rPr lang="en-US" dirty="0"/>
              <a:t> to get </a:t>
            </a:r>
            <a:r>
              <a:rPr lang="en-US" b="1" dirty="0"/>
              <a:t>fresh</a:t>
            </a:r>
            <a:r>
              <a:rPr lang="en-US" dirty="0"/>
              <a:t>, </a:t>
            </a:r>
            <a:r>
              <a:rPr lang="en-US" b="1" dirty="0"/>
              <a:t>hygienic</a:t>
            </a:r>
            <a:r>
              <a:rPr lang="en-US" dirty="0"/>
              <a:t> </a:t>
            </a:r>
            <a:r>
              <a:rPr lang="en-US" b="1" dirty="0"/>
              <a:t>food</a:t>
            </a:r>
            <a:r>
              <a:rPr lang="en-US" dirty="0"/>
              <a:t> </a:t>
            </a:r>
            <a:r>
              <a:rPr lang="en-US" b="1" dirty="0"/>
              <a:t>daily</a:t>
            </a:r>
            <a:r>
              <a:rPr lang="en-US" dirty="0"/>
              <a:t>. Because of this </a:t>
            </a:r>
            <a:r>
              <a:rPr lang="en-US" b="1" dirty="0"/>
              <a:t>Lots</a:t>
            </a:r>
            <a:r>
              <a:rPr lang="en-US" dirty="0"/>
              <a:t> of </a:t>
            </a:r>
            <a:r>
              <a:rPr lang="en-US" b="1" dirty="0"/>
              <a:t>problems</a:t>
            </a:r>
            <a:r>
              <a:rPr lang="en-US" dirty="0"/>
              <a:t> are </a:t>
            </a:r>
            <a:r>
              <a:rPr lang="en-US" b="1" dirty="0"/>
              <a:t>created</a:t>
            </a:r>
            <a:r>
              <a:rPr lang="en-US" dirty="0"/>
              <a:t> </a:t>
            </a:r>
            <a:r>
              <a:rPr lang="en-US" b="1" dirty="0"/>
              <a:t>suicide</a:t>
            </a:r>
            <a:r>
              <a:rPr lang="en-US" dirty="0"/>
              <a:t>, </a:t>
            </a:r>
            <a:r>
              <a:rPr lang="en-US" b="1" dirty="0"/>
              <a:t>Food</a:t>
            </a:r>
            <a:r>
              <a:rPr lang="en-US" dirty="0"/>
              <a:t> </a:t>
            </a:r>
            <a:r>
              <a:rPr lang="en-US" b="1" dirty="0"/>
              <a:t>crises</a:t>
            </a:r>
            <a:r>
              <a:rPr lang="en-US" dirty="0"/>
              <a:t> etc..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F74BDDF-202B-CA81-C2DF-A8E311059191}"/>
              </a:ext>
            </a:extLst>
          </p:cNvPr>
          <p:cNvSpPr txBox="1"/>
          <p:nvPr/>
        </p:nvSpPr>
        <p:spPr>
          <a:xfrm>
            <a:off x="367862" y="1866698"/>
            <a:ext cx="11550869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Solution:</a:t>
            </a:r>
            <a:endParaRPr lang="en-US" sz="2000" dirty="0"/>
          </a:p>
          <a:p>
            <a:endParaRPr lang="en-U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6AE33CA1-34A3-2623-846B-A21B0D6537E7}"/>
              </a:ext>
            </a:extLst>
          </p:cNvPr>
          <p:cNvSpPr/>
          <p:nvPr/>
        </p:nvSpPr>
        <p:spPr>
          <a:xfrm>
            <a:off x="367862" y="220692"/>
            <a:ext cx="1847018" cy="44146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4625Farmers</a:t>
            </a:r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E899BBEF-25BB-15E1-CA43-BE377B357E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861" y="2148003"/>
            <a:ext cx="11824140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Stopper</a:t>
            </a:r>
            <a:r>
              <a:rPr kumimoji="0" lang="en-US" altLang="en-US" sz="1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is an  Platform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connects farmers directly with buyers.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Ensures farmers receive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full income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at a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fixed price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Eliminates 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middleman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Reduces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waste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overproduction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Buyers receive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fresh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hygienic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food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daily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b="1" dirty="0">
                <a:latin typeface="Arial" panose="020B0604020202020204" pitchFamily="34" charset="0"/>
              </a:rPr>
              <a:t>Guaranteed buyers </a:t>
            </a:r>
            <a:r>
              <a:rPr lang="en-US" altLang="en-US" dirty="0">
                <a:latin typeface="Arial" panose="020B0604020202020204" pitchFamily="34" charset="0"/>
              </a:rPr>
              <a:t>,</a:t>
            </a:r>
            <a:r>
              <a:rPr lang="en-US" altLang="en-US" b="1" dirty="0">
                <a:latin typeface="Arial" panose="020B0604020202020204" pitchFamily="34" charset="0"/>
              </a:rPr>
              <a:t>Secured payment</a:t>
            </a:r>
            <a:r>
              <a:rPr lang="en-US" altLang="en-US" dirty="0">
                <a:latin typeface="Arial" panose="020B0604020202020204" pitchFamily="34" charset="0"/>
              </a:rPr>
              <a:t>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DAEC712-531B-B121-F633-4461D0FD94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7033" y="1880609"/>
            <a:ext cx="4771699" cy="204297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F0547B9-6CFE-55B7-9015-709622992E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413" y="4104036"/>
            <a:ext cx="6122881" cy="2460348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3128C966-A57B-8BEA-352A-3E8D338C16B2}"/>
              </a:ext>
            </a:extLst>
          </p:cNvPr>
          <p:cNvSpPr txBox="1"/>
          <p:nvPr/>
        </p:nvSpPr>
        <p:spPr>
          <a:xfrm flipH="1">
            <a:off x="11740586" y="6478046"/>
            <a:ext cx="41454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/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9CA625A9-62C6-FBE0-786C-48A7EEC1C852}"/>
              </a:ext>
            </a:extLst>
          </p:cNvPr>
          <p:cNvSpPr/>
          <p:nvPr/>
        </p:nvSpPr>
        <p:spPr>
          <a:xfrm>
            <a:off x="6337738" y="4908331"/>
            <a:ext cx="5712748" cy="1813147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9083155-0D37-DD0B-5C01-3CD1DF73FD31}"/>
              </a:ext>
            </a:extLst>
          </p:cNvPr>
          <p:cNvSpPr/>
          <p:nvPr/>
        </p:nvSpPr>
        <p:spPr>
          <a:xfrm>
            <a:off x="6337738" y="935671"/>
            <a:ext cx="5712748" cy="3825797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A3D7EC65-0D75-3C1A-A793-F0FBA63BC8E6}"/>
              </a:ext>
            </a:extLst>
          </p:cNvPr>
          <p:cNvSpPr/>
          <p:nvPr/>
        </p:nvSpPr>
        <p:spPr>
          <a:xfrm>
            <a:off x="315309" y="102398"/>
            <a:ext cx="1899571" cy="691594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45E4EE7-02A5-0EFC-BA5D-A59B10A10656}"/>
              </a:ext>
            </a:extLst>
          </p:cNvPr>
          <p:cNvSpPr/>
          <p:nvPr/>
        </p:nvSpPr>
        <p:spPr>
          <a:xfrm>
            <a:off x="141513" y="901975"/>
            <a:ext cx="5939651" cy="5819503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3200" dirty="0"/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1355834" y="-47625"/>
            <a:ext cx="9417269" cy="951175"/>
          </a:xfrm>
        </p:spPr>
        <p:txBody>
          <a:bodyPr/>
          <a:lstStyle/>
          <a:p>
            <a:pPr eaLnBrk="1" hangingPunct="1"/>
            <a:r>
              <a:rPr lang="en-US" sz="32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</a:t>
            </a:r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APPROACH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pPr/>
              <a:t>3</a:t>
            </a:fld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03468" y="81377"/>
            <a:ext cx="1847018" cy="6915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5" name="Picture 7">
            <a:extLst>
              <a:ext uri="{FF2B5EF4-FFF2-40B4-BE49-F238E27FC236}">
                <a16:creationId xmlns:a16="http://schemas.microsoft.com/office/drawing/2014/main" id="{6736425D-B0DE-A2CD-83E1-B89C877BEB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5859" y="1538977"/>
            <a:ext cx="1372879" cy="670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7" name="Picture 9">
            <a:extLst>
              <a:ext uri="{FF2B5EF4-FFF2-40B4-BE49-F238E27FC236}">
                <a16:creationId xmlns:a16="http://schemas.microsoft.com/office/drawing/2014/main" id="{256211AA-B12D-18FC-2A9C-5EC5B466D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450" y="1470670"/>
            <a:ext cx="1263287" cy="845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9" name="Picture 11">
            <a:extLst>
              <a:ext uri="{FF2B5EF4-FFF2-40B4-BE49-F238E27FC236}">
                <a16:creationId xmlns:a16="http://schemas.microsoft.com/office/drawing/2014/main" id="{CC0420A4-4880-019F-1FB6-A98DFB77FB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9478" y="1336041"/>
            <a:ext cx="1263286" cy="978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1" name="Picture 13">
            <a:extLst>
              <a:ext uri="{FF2B5EF4-FFF2-40B4-BE49-F238E27FC236}">
                <a16:creationId xmlns:a16="http://schemas.microsoft.com/office/drawing/2014/main" id="{7B848C96-C06B-2AAC-E1F0-1D18E9E404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8718" y="1547487"/>
            <a:ext cx="1059632" cy="646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5" name="Picture 17">
            <a:extLst>
              <a:ext uri="{FF2B5EF4-FFF2-40B4-BE49-F238E27FC236}">
                <a16:creationId xmlns:a16="http://schemas.microsoft.com/office/drawing/2014/main" id="{413CAA91-2548-428A-A7F4-E83DC7478F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2482" y="2346175"/>
            <a:ext cx="1665868" cy="963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7" name="Picture 19">
            <a:extLst>
              <a:ext uri="{FF2B5EF4-FFF2-40B4-BE49-F238E27FC236}">
                <a16:creationId xmlns:a16="http://schemas.microsoft.com/office/drawing/2014/main" id="{8D22A92D-B336-8A1A-F037-1FD26C23E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3354" y="2382281"/>
            <a:ext cx="961947" cy="826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77" name="Picture 29">
            <a:extLst>
              <a:ext uri="{FF2B5EF4-FFF2-40B4-BE49-F238E27FC236}">
                <a16:creationId xmlns:a16="http://schemas.microsoft.com/office/drawing/2014/main" id="{80C65040-E26A-548A-102A-E4C006321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8858" y="2415883"/>
            <a:ext cx="1584469" cy="846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8964CA2-87E1-9D00-C63D-44FCE689386B}"/>
              </a:ext>
            </a:extLst>
          </p:cNvPr>
          <p:cNvSpPr/>
          <p:nvPr/>
        </p:nvSpPr>
        <p:spPr>
          <a:xfrm>
            <a:off x="367862" y="231202"/>
            <a:ext cx="1847018" cy="44146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4625Farmers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731FCB9-3BAC-2F70-E24E-B0AAFF6C275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1020" y="1143373"/>
            <a:ext cx="5714637" cy="549393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8ADA64C-2EAA-07CF-5B0F-C80BC98A3103}"/>
              </a:ext>
            </a:extLst>
          </p:cNvPr>
          <p:cNvSpPr txBox="1"/>
          <p:nvPr/>
        </p:nvSpPr>
        <p:spPr>
          <a:xfrm>
            <a:off x="6582382" y="935671"/>
            <a:ext cx="24183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>
                <a:solidFill>
                  <a:srgbClr val="00B050"/>
                </a:solidFill>
              </a:rPr>
              <a:t>Technology</a:t>
            </a:r>
            <a:r>
              <a:rPr lang="en-IN" dirty="0"/>
              <a:t> </a:t>
            </a:r>
            <a:r>
              <a:rPr lang="en-IN" sz="2400" dirty="0">
                <a:solidFill>
                  <a:srgbClr val="00B050"/>
                </a:solidFill>
              </a:rPr>
              <a:t>Stack</a:t>
            </a:r>
            <a:r>
              <a:rPr lang="en-IN" dirty="0"/>
              <a:t>:-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106954-E310-A6B3-C0FC-B2F81450D276}"/>
              </a:ext>
            </a:extLst>
          </p:cNvPr>
          <p:cNvSpPr txBox="1"/>
          <p:nvPr/>
        </p:nvSpPr>
        <p:spPr>
          <a:xfrm>
            <a:off x="315309" y="967240"/>
            <a:ext cx="207054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dirty="0">
                <a:solidFill>
                  <a:srgbClr val="C00000"/>
                </a:solidFill>
              </a:rPr>
              <a:t>Process</a:t>
            </a:r>
            <a:r>
              <a:rPr lang="en-IN" sz="2400" dirty="0">
                <a:solidFill>
                  <a:srgbClr val="FF0000"/>
                </a:solidFill>
              </a:rPr>
              <a:t> </a:t>
            </a:r>
            <a:r>
              <a:rPr lang="en-IN" sz="2400" dirty="0">
                <a:solidFill>
                  <a:srgbClr val="C00000"/>
                </a:solidFill>
              </a:rPr>
              <a:t>Flow</a:t>
            </a:r>
            <a:r>
              <a:rPr lang="en-IN" sz="2400" dirty="0">
                <a:solidFill>
                  <a:srgbClr val="FF0000"/>
                </a:solidFill>
              </a:rPr>
              <a:t> :-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E08314F-E1B1-2A41-61E3-D18A2824A46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624286" y="3492279"/>
            <a:ext cx="1152525" cy="1009650"/>
          </a:xfrm>
          <a:prstGeom prst="rect">
            <a:avLst/>
          </a:prstGeom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408AF4AE-9BB2-427B-52B7-17C34D29A8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1023" y="3636580"/>
            <a:ext cx="1317328" cy="1027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7B6FFBF9-D7F9-4DCB-46A5-6E4DADB832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4645" y="3734362"/>
            <a:ext cx="1665868" cy="1027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56D4800-2782-1B73-247E-B3D1FF9A09CA}"/>
              </a:ext>
            </a:extLst>
          </p:cNvPr>
          <p:cNvSpPr txBox="1"/>
          <p:nvPr/>
        </p:nvSpPr>
        <p:spPr>
          <a:xfrm rot="10800000" flipH="1" flipV="1">
            <a:off x="6337738" y="4922020"/>
            <a:ext cx="585426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Product Status</a:t>
            </a:r>
            <a:endParaRPr lang="en-US" dirty="0"/>
          </a:p>
          <a:p>
            <a:r>
              <a:rPr lang="en-US" dirty="0"/>
              <a:t>The product is 70% finished, and we are studying the market by looking at research papers and talking to experts. This helps make sure our platform fits current trends and meets real farming needs.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89057BC1-E85D-722A-C402-00120894A4C3}"/>
              </a:ext>
            </a:extLst>
          </p:cNvPr>
          <p:cNvSpPr/>
          <p:nvPr/>
        </p:nvSpPr>
        <p:spPr>
          <a:xfrm>
            <a:off x="172720" y="4910115"/>
            <a:ext cx="11877764" cy="1866508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E758830-F24F-DFCF-0708-E051B3D0E519}"/>
              </a:ext>
            </a:extLst>
          </p:cNvPr>
          <p:cNvSpPr/>
          <p:nvPr/>
        </p:nvSpPr>
        <p:spPr>
          <a:xfrm>
            <a:off x="146956" y="4090482"/>
            <a:ext cx="11877766" cy="709776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4E57CDE-3D91-780C-6315-2BA1FBF148A2}"/>
              </a:ext>
            </a:extLst>
          </p:cNvPr>
          <p:cNvSpPr/>
          <p:nvPr/>
        </p:nvSpPr>
        <p:spPr>
          <a:xfrm>
            <a:off x="146956" y="823438"/>
            <a:ext cx="11903530" cy="305488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FEASIBILITY</a:t>
            </a:r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AND</a:t>
            </a:r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VIABILITY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submission- Template</a:t>
            </a: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150914" y="81377"/>
            <a:ext cx="1899571" cy="69159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D948EA9-F64C-68E8-9AFF-5C1552768330}"/>
              </a:ext>
            </a:extLst>
          </p:cNvPr>
          <p:cNvSpPr txBox="1"/>
          <p:nvPr/>
        </p:nvSpPr>
        <p:spPr>
          <a:xfrm>
            <a:off x="203198" y="901775"/>
            <a:ext cx="11704323" cy="286232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b="1" dirty="0"/>
              <a:t>Feasibility 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Existing Systems</a:t>
            </a:r>
            <a:r>
              <a:rPr lang="en-US" dirty="0"/>
              <a:t>: Existing  systems are </a:t>
            </a:r>
            <a:r>
              <a:rPr lang="en-US" b="1" dirty="0"/>
              <a:t>B2B</a:t>
            </a:r>
            <a:r>
              <a:rPr lang="en-US" dirty="0"/>
              <a:t>, involve </a:t>
            </a:r>
            <a:r>
              <a:rPr lang="en-US" b="1" dirty="0"/>
              <a:t>middlemen</a:t>
            </a:r>
            <a:r>
              <a:rPr lang="en-US" dirty="0"/>
              <a:t>, and buy food in </a:t>
            </a:r>
            <a:r>
              <a:rPr lang="en-US" b="1" dirty="0"/>
              <a:t>bulk</a:t>
            </a:r>
            <a:r>
              <a:rPr lang="en-US" dirty="0"/>
              <a:t> </a:t>
            </a:r>
            <a:r>
              <a:rPr lang="en-US" b="1" dirty="0"/>
              <a:t>amount</a:t>
            </a:r>
            <a:r>
              <a:rPr lang="en-US" dirty="0"/>
              <a:t> when they have </a:t>
            </a:r>
            <a:r>
              <a:rPr lang="en-US" b="1" dirty="0"/>
              <a:t>least</a:t>
            </a:r>
            <a:r>
              <a:rPr lang="en-US" dirty="0"/>
              <a:t> </a:t>
            </a:r>
            <a:r>
              <a:rPr lang="en-US" b="1" dirty="0"/>
              <a:t>price</a:t>
            </a:r>
            <a:r>
              <a:rPr lang="en-US" dirty="0"/>
              <a:t> and then </a:t>
            </a:r>
            <a:r>
              <a:rPr lang="en-US" b="1" dirty="0"/>
              <a:t>frozen</a:t>
            </a:r>
            <a:r>
              <a:rPr lang="en-US" dirty="0"/>
              <a:t> it. so  farmers and buyers does </a:t>
            </a:r>
            <a:r>
              <a:rPr lang="en-US" b="1" dirty="0"/>
              <a:t>not</a:t>
            </a:r>
            <a:r>
              <a:rPr lang="en-US" dirty="0"/>
              <a:t> </a:t>
            </a:r>
            <a:r>
              <a:rPr lang="en-US" b="1" dirty="0"/>
              <a:t>get</a:t>
            </a:r>
            <a:r>
              <a:rPr lang="en-US" dirty="0"/>
              <a:t> </a:t>
            </a:r>
            <a:r>
              <a:rPr lang="en-US" b="1" dirty="0"/>
              <a:t>benefits</a:t>
            </a:r>
            <a:r>
              <a:rPr lang="en-US" dirty="0"/>
              <a:t> from it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Profitability</a:t>
            </a:r>
            <a:r>
              <a:rPr lang="en-US" dirty="0"/>
              <a:t>: By cutting </a:t>
            </a:r>
            <a:r>
              <a:rPr lang="en-US" b="1" dirty="0"/>
              <a:t>middlemen</a:t>
            </a:r>
            <a:r>
              <a:rPr lang="en-US" dirty="0"/>
              <a:t>, farmers earn </a:t>
            </a:r>
            <a:r>
              <a:rPr lang="en-US" b="1" dirty="0"/>
              <a:t>more</a:t>
            </a:r>
            <a:r>
              <a:rPr lang="en-US" dirty="0"/>
              <a:t> </a:t>
            </a:r>
            <a:r>
              <a:rPr lang="en-US" b="1" dirty="0"/>
              <a:t>income</a:t>
            </a:r>
            <a:r>
              <a:rPr lang="en-US" dirty="0"/>
              <a:t>  and  buyers get </a:t>
            </a:r>
            <a:r>
              <a:rPr lang="en-US" b="1" dirty="0"/>
              <a:t>fresh</a:t>
            </a:r>
            <a:r>
              <a:rPr lang="en-US" dirty="0"/>
              <a:t> </a:t>
            </a:r>
            <a:r>
              <a:rPr lang="en-US" b="1" dirty="0"/>
              <a:t>food</a:t>
            </a:r>
            <a:r>
              <a:rPr lang="en-US" dirty="0"/>
              <a:t> at a </a:t>
            </a:r>
            <a:r>
              <a:rPr lang="en-US" b="1" dirty="0"/>
              <a:t>lower</a:t>
            </a:r>
            <a:r>
              <a:rPr lang="en-US" dirty="0"/>
              <a:t> </a:t>
            </a:r>
            <a:r>
              <a:rPr lang="en-US" b="1" dirty="0"/>
              <a:t>cost</a:t>
            </a:r>
            <a:r>
              <a:rPr lang="en-US" dirty="0"/>
              <a:t>  daily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Demand-Driven Farming</a:t>
            </a:r>
            <a:r>
              <a:rPr lang="en-US" dirty="0"/>
              <a:t>: We </a:t>
            </a:r>
            <a:r>
              <a:rPr lang="en-US" b="1" dirty="0"/>
              <a:t>grow</a:t>
            </a:r>
            <a:r>
              <a:rPr lang="en-US" dirty="0"/>
              <a:t> </a:t>
            </a:r>
            <a:r>
              <a:rPr lang="en-US" b="1" dirty="0"/>
              <a:t>Food</a:t>
            </a:r>
            <a:r>
              <a:rPr lang="en-US" dirty="0"/>
              <a:t> based on what peoples actually </a:t>
            </a:r>
            <a:r>
              <a:rPr lang="en-US" b="1" dirty="0"/>
              <a:t>need</a:t>
            </a:r>
            <a:r>
              <a:rPr lang="en-US" dirty="0"/>
              <a:t>, preventing </a:t>
            </a:r>
            <a:r>
              <a:rPr lang="en-US" b="1" dirty="0"/>
              <a:t>waste</a:t>
            </a:r>
            <a:r>
              <a:rPr lang="en-US" dirty="0"/>
              <a:t> and reducing </a:t>
            </a:r>
            <a:r>
              <a:rPr lang="en-US" b="1" dirty="0"/>
              <a:t>overproduction</a:t>
            </a:r>
            <a:r>
              <a:rPr lang="en-US" dirty="0"/>
              <a:t>.  we  sure that supply matches demand and </a:t>
            </a:r>
            <a:r>
              <a:rPr lang="en-US" b="1" dirty="0"/>
              <a:t>demand</a:t>
            </a:r>
            <a:r>
              <a:rPr lang="en-US" dirty="0"/>
              <a:t> </a:t>
            </a:r>
            <a:r>
              <a:rPr lang="en-US" b="1" dirty="0"/>
              <a:t>supply</a:t>
            </a:r>
            <a:r>
              <a:rPr lang="en-US" dirty="0"/>
              <a:t> </a:t>
            </a:r>
            <a:r>
              <a:rPr lang="en-US" b="1" dirty="0"/>
              <a:t>chain</a:t>
            </a:r>
            <a:r>
              <a:rPr lang="en-US" dirty="0"/>
              <a:t> will be created.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Target Audience Reach</a:t>
            </a:r>
            <a:r>
              <a:rPr lang="en-US" dirty="0"/>
              <a:t>: </a:t>
            </a:r>
            <a:r>
              <a:rPr lang="en-US" b="1" dirty="0"/>
              <a:t>Unlike</a:t>
            </a:r>
            <a:r>
              <a:rPr lang="en-US" dirty="0"/>
              <a:t> some current systems that only focus on a 5% </a:t>
            </a:r>
            <a:r>
              <a:rPr lang="en-US" b="1" dirty="0"/>
              <a:t>People</a:t>
            </a:r>
            <a:r>
              <a:rPr lang="en-US" dirty="0"/>
              <a:t> of the market, we target </a:t>
            </a:r>
            <a:r>
              <a:rPr lang="en-US" b="1" dirty="0"/>
              <a:t>rural</a:t>
            </a:r>
            <a:r>
              <a:rPr lang="en-US" dirty="0"/>
              <a:t> </a:t>
            </a:r>
            <a:r>
              <a:rPr lang="en-US" b="1" dirty="0"/>
              <a:t>areas</a:t>
            </a:r>
            <a:r>
              <a:rPr lang="en-US" dirty="0"/>
              <a:t> and </a:t>
            </a:r>
            <a:r>
              <a:rPr lang="en-US" b="1" dirty="0"/>
              <a:t>middle-class</a:t>
            </a:r>
            <a:r>
              <a:rPr lang="en-US" dirty="0"/>
              <a:t> </a:t>
            </a:r>
            <a:r>
              <a:rPr lang="en-US" b="1" dirty="0"/>
              <a:t>families</a:t>
            </a:r>
            <a:r>
              <a:rPr lang="en-US" dirty="0"/>
              <a:t> so it help them to </a:t>
            </a:r>
            <a:r>
              <a:rPr lang="en-US" b="1" dirty="0"/>
              <a:t>grow</a:t>
            </a:r>
            <a:r>
              <a:rPr lang="en-US" dirty="0"/>
              <a:t> with the world . Also </a:t>
            </a:r>
            <a:r>
              <a:rPr lang="en-US" b="1" dirty="0"/>
              <a:t>Alerts</a:t>
            </a:r>
            <a:r>
              <a:rPr lang="en-US" dirty="0"/>
              <a:t> and </a:t>
            </a:r>
            <a:r>
              <a:rPr lang="en-US" b="1" dirty="0"/>
              <a:t>ML</a:t>
            </a:r>
            <a:r>
              <a:rPr lang="en-US" dirty="0"/>
              <a:t> </a:t>
            </a:r>
            <a:r>
              <a:rPr lang="en-US" b="1" dirty="0"/>
              <a:t>models</a:t>
            </a:r>
            <a:r>
              <a:rPr lang="en-US" dirty="0"/>
              <a:t> increase feasibility.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Transportation Cost</a:t>
            </a:r>
            <a:r>
              <a:rPr lang="en-US" dirty="0"/>
              <a:t>: We are developing a </a:t>
            </a:r>
            <a:r>
              <a:rPr lang="en-US" b="1" dirty="0"/>
              <a:t>city-based supply model</a:t>
            </a:r>
            <a:r>
              <a:rPr lang="en-US" dirty="0"/>
              <a:t>, which </a:t>
            </a:r>
            <a:r>
              <a:rPr lang="en-US" b="1" dirty="0"/>
              <a:t>reduces transportation costs</a:t>
            </a:r>
            <a:r>
              <a:rPr lang="en-US" dirty="0"/>
              <a:t>, leading to a </a:t>
            </a:r>
            <a:r>
              <a:rPr lang="en-US" b="1" dirty="0"/>
              <a:t>lower product cost </a:t>
            </a:r>
            <a:r>
              <a:rPr lang="en-US" dirty="0"/>
              <a:t>for buyers.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B162C96-AE31-7F57-F10C-99BA8DE787AC}"/>
              </a:ext>
            </a:extLst>
          </p:cNvPr>
          <p:cNvSpPr txBox="1"/>
          <p:nvPr/>
        </p:nvSpPr>
        <p:spPr>
          <a:xfrm rot="10800000" flipV="1">
            <a:off x="203199" y="4140948"/>
            <a:ext cx="11775436" cy="64633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b="1" dirty="0"/>
              <a:t>Risks/Problems</a:t>
            </a:r>
            <a:r>
              <a:rPr lang="en-US" dirty="0"/>
              <a:t>:- Educating farmers on technology, data and payment security, natural crises affecting crops, data accuracy for ML models, delivering food on time, fluctuating food prices.</a:t>
            </a:r>
            <a:endParaRPr lang="en-IN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850F066-77BC-8817-01F9-FDEF092DFF03}"/>
              </a:ext>
            </a:extLst>
          </p:cNvPr>
          <p:cNvSpPr txBox="1"/>
          <p:nvPr/>
        </p:nvSpPr>
        <p:spPr>
          <a:xfrm rot="10800000" flipV="1">
            <a:off x="203199" y="4977729"/>
            <a:ext cx="11837124" cy="175432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b="1" dirty="0"/>
              <a:t>Risks/Solutions: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Educating Farmers on Technology</a:t>
            </a:r>
            <a:r>
              <a:rPr lang="en-US" dirty="0"/>
              <a:t>: Ensure </a:t>
            </a:r>
            <a:r>
              <a:rPr lang="en-US" b="1" dirty="0"/>
              <a:t>easy-to-use</a:t>
            </a:r>
            <a:r>
              <a:rPr lang="en-US" dirty="0"/>
              <a:t> </a:t>
            </a:r>
            <a:r>
              <a:rPr lang="en-US" b="1" dirty="0"/>
              <a:t>platform</a:t>
            </a:r>
            <a:r>
              <a:rPr lang="en-US" dirty="0"/>
              <a:t> ,proper </a:t>
            </a:r>
            <a:r>
              <a:rPr lang="en-US" b="1" dirty="0"/>
              <a:t>training</a:t>
            </a:r>
            <a:r>
              <a:rPr lang="en-US" dirty="0"/>
              <a:t> so farmers can effectively use technology.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Data Security</a:t>
            </a:r>
            <a:r>
              <a:rPr lang="en-US" dirty="0"/>
              <a:t>: Implement </a:t>
            </a:r>
            <a:r>
              <a:rPr lang="en-US" b="1" dirty="0"/>
              <a:t>strong</a:t>
            </a:r>
            <a:r>
              <a:rPr lang="en-US" dirty="0"/>
              <a:t> </a:t>
            </a:r>
            <a:r>
              <a:rPr lang="en-US" b="1" dirty="0"/>
              <a:t>security</a:t>
            </a:r>
            <a:r>
              <a:rPr lang="en-US" dirty="0"/>
              <a:t> measure for payment, analyses farmers &amp;  buyers data &amp; send </a:t>
            </a:r>
            <a:r>
              <a:rPr lang="en-US" b="1" dirty="0"/>
              <a:t>alert</a:t>
            </a:r>
            <a:r>
              <a:rPr lang="en-US" dirty="0"/>
              <a:t> on problem.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Natural Crises Alerts</a:t>
            </a:r>
            <a:r>
              <a:rPr lang="en-US" dirty="0"/>
              <a:t>: Use AI/ML to </a:t>
            </a:r>
            <a:r>
              <a:rPr lang="en-US" b="1" dirty="0"/>
              <a:t>predict</a:t>
            </a:r>
            <a:r>
              <a:rPr lang="en-US" dirty="0"/>
              <a:t> and </a:t>
            </a:r>
            <a:r>
              <a:rPr lang="en-US" b="1" dirty="0"/>
              <a:t>alert</a:t>
            </a:r>
            <a:r>
              <a:rPr lang="en-US" dirty="0"/>
              <a:t> farmers about </a:t>
            </a:r>
            <a:r>
              <a:rPr lang="en-US" b="1" dirty="0"/>
              <a:t>natural</a:t>
            </a:r>
            <a:r>
              <a:rPr lang="en-US" dirty="0"/>
              <a:t> </a:t>
            </a:r>
            <a:r>
              <a:rPr lang="en-US" b="1" dirty="0"/>
              <a:t>crises</a:t>
            </a:r>
            <a:r>
              <a:rPr lang="en-US" dirty="0"/>
              <a:t> to prepare and respond </a:t>
            </a:r>
            <a:r>
              <a:rPr lang="en-US" b="1" dirty="0"/>
              <a:t>effectively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Data Accuracy for ML Models</a:t>
            </a:r>
            <a:r>
              <a:rPr lang="en-US" dirty="0"/>
              <a:t>: Maintain and update data regularly,  with </a:t>
            </a:r>
            <a:r>
              <a:rPr lang="en-US" b="1" dirty="0"/>
              <a:t>agricultural</a:t>
            </a:r>
            <a:r>
              <a:rPr lang="en-US" dirty="0"/>
              <a:t> </a:t>
            </a:r>
            <a:r>
              <a:rPr lang="en-US" b="1" dirty="0"/>
              <a:t>experts</a:t>
            </a:r>
            <a:r>
              <a:rPr lang="en-US" dirty="0"/>
              <a:t> to improve model </a:t>
            </a:r>
            <a:r>
              <a:rPr lang="en-US" b="1" dirty="0"/>
              <a:t>accuracy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Delivery System</a:t>
            </a:r>
            <a:r>
              <a:rPr lang="en-US" dirty="0"/>
              <a:t>: Develop a </a:t>
            </a:r>
            <a:r>
              <a:rPr lang="en-US" b="1" dirty="0"/>
              <a:t>timely</a:t>
            </a:r>
            <a:r>
              <a:rPr lang="en-US" dirty="0"/>
              <a:t> and </a:t>
            </a:r>
            <a:r>
              <a:rPr lang="en-US" b="1" dirty="0"/>
              <a:t>efficient</a:t>
            </a:r>
            <a:r>
              <a:rPr lang="en-US" dirty="0"/>
              <a:t> </a:t>
            </a:r>
            <a:r>
              <a:rPr lang="en-US" b="1" dirty="0"/>
              <a:t>delivery</a:t>
            </a:r>
            <a:r>
              <a:rPr lang="en-US" dirty="0"/>
              <a:t> system that also creates job </a:t>
            </a:r>
            <a:r>
              <a:rPr lang="en-US" b="1" dirty="0"/>
              <a:t>opportunities</a:t>
            </a:r>
            <a:r>
              <a:rPr lang="en-US" dirty="0"/>
              <a:t> for People.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28BAE2D-3F0E-62E8-E561-56C891E551AB}"/>
              </a:ext>
            </a:extLst>
          </p:cNvPr>
          <p:cNvSpPr/>
          <p:nvPr/>
        </p:nvSpPr>
        <p:spPr>
          <a:xfrm>
            <a:off x="315309" y="91888"/>
            <a:ext cx="1899571" cy="691594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47532F7-4E5C-B475-6A57-5921AFB02A77}"/>
              </a:ext>
            </a:extLst>
          </p:cNvPr>
          <p:cNvSpPr/>
          <p:nvPr/>
        </p:nvSpPr>
        <p:spPr>
          <a:xfrm>
            <a:off x="367862" y="220692"/>
            <a:ext cx="1847018" cy="44146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4625Farmers</a:t>
            </a:r>
          </a:p>
        </p:txBody>
      </p:sp>
    </p:spTree>
    <p:extLst>
      <p:ext uri="{BB962C8B-B14F-4D97-AF65-F5344CB8AC3E}">
        <p14:creationId xmlns:p14="http://schemas.microsoft.com/office/powerpoint/2010/main" val="3753387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14FD498-E3FA-7526-7578-A1F12BEF0504}"/>
              </a:ext>
            </a:extLst>
          </p:cNvPr>
          <p:cNvSpPr/>
          <p:nvPr/>
        </p:nvSpPr>
        <p:spPr>
          <a:xfrm>
            <a:off x="82264" y="4230591"/>
            <a:ext cx="11927090" cy="2381999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F09D4FA-B3F9-785C-196F-456247F8ADD4}"/>
              </a:ext>
            </a:extLst>
          </p:cNvPr>
          <p:cNvSpPr/>
          <p:nvPr/>
        </p:nvSpPr>
        <p:spPr>
          <a:xfrm>
            <a:off x="141514" y="1230451"/>
            <a:ext cx="11908972" cy="2773642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Government Impact:</a:t>
            </a:r>
            <a:r>
              <a:rPr lang="en-US"/>
              <a:t> The platform helps reduce farmer protests by ensuring fair prices. For buyers, it provides fresh, affordable food, which supports government goals for food security and stable markets.</a:t>
            </a:r>
            <a:endParaRPr lang="en-IN"/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609600" y="-47625"/>
            <a:ext cx="10972800" cy="1047586"/>
          </a:xfrm>
        </p:spPr>
        <p:txBody>
          <a:bodyPr/>
          <a:lstStyle/>
          <a:p>
            <a:pPr eaLnBrk="1" hangingPunct="1"/>
            <a:r>
              <a:rPr lang="en-US" sz="32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</a:t>
            </a:r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AND</a:t>
            </a:r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BENEFITS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047890" y="81376"/>
            <a:ext cx="2002596" cy="880949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41D8B4D-3047-FBEF-0750-BA42AF0E314E}"/>
              </a:ext>
            </a:extLst>
          </p:cNvPr>
          <p:cNvSpPr txBox="1"/>
          <p:nvPr/>
        </p:nvSpPr>
        <p:spPr>
          <a:xfrm>
            <a:off x="141514" y="1359452"/>
            <a:ext cx="11826709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Potential</a:t>
            </a:r>
            <a:r>
              <a:rPr lang="en-US" b="1" dirty="0"/>
              <a:t> </a:t>
            </a:r>
            <a:r>
              <a:rPr lang="en-US" sz="2000" b="1" dirty="0"/>
              <a:t>Impact</a:t>
            </a:r>
            <a:r>
              <a:rPr lang="en-US" b="1" dirty="0"/>
              <a:t> </a:t>
            </a:r>
            <a:r>
              <a:rPr lang="en-US" sz="2000" b="1" dirty="0"/>
              <a:t>on</a:t>
            </a:r>
            <a:r>
              <a:rPr lang="en-US" b="1" dirty="0"/>
              <a:t> </a:t>
            </a:r>
            <a:r>
              <a:rPr lang="en-US" sz="2000" b="1" dirty="0"/>
              <a:t>the</a:t>
            </a:r>
            <a:r>
              <a:rPr lang="en-US" b="1" dirty="0"/>
              <a:t> </a:t>
            </a:r>
            <a:r>
              <a:rPr lang="en-US" sz="2000" b="1" dirty="0"/>
              <a:t>Target</a:t>
            </a:r>
            <a:r>
              <a:rPr lang="en-US" b="1" dirty="0"/>
              <a:t> </a:t>
            </a:r>
            <a:r>
              <a:rPr lang="en-US" sz="2000" b="1" dirty="0"/>
              <a:t>Audience</a:t>
            </a:r>
            <a:r>
              <a:rPr lang="en-US" b="1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Farmers</a:t>
            </a:r>
            <a:r>
              <a:rPr lang="en-US" dirty="0"/>
              <a:t>:  They </a:t>
            </a:r>
            <a:r>
              <a:rPr lang="en-US" b="1" dirty="0"/>
              <a:t>Gain direct access to buyers</a:t>
            </a:r>
            <a:r>
              <a:rPr lang="en-US" dirty="0"/>
              <a:t>, so </a:t>
            </a:r>
            <a:r>
              <a:rPr lang="en-US" b="1" dirty="0"/>
              <a:t>increasing their income ,</a:t>
            </a:r>
            <a:r>
              <a:rPr lang="en-US" dirty="0"/>
              <a:t> </a:t>
            </a:r>
            <a:r>
              <a:rPr lang="en-US" b="1" dirty="0"/>
              <a:t>reducing dependence on middlemen,</a:t>
            </a:r>
            <a:r>
              <a:rPr lang="en-US" dirty="0"/>
              <a:t> </a:t>
            </a:r>
            <a:r>
              <a:rPr lang="en-US" b="1" dirty="0"/>
              <a:t>get    </a:t>
            </a:r>
            <a:r>
              <a:rPr lang="en-US" dirty="0"/>
              <a:t>suggestion</a:t>
            </a:r>
            <a:r>
              <a:rPr lang="en-US" b="1" dirty="0"/>
              <a:t> </a:t>
            </a:r>
            <a:r>
              <a:rPr lang="en-US" dirty="0"/>
              <a:t>for</a:t>
            </a:r>
            <a:r>
              <a:rPr lang="en-US" b="1" dirty="0"/>
              <a:t> a crops</a:t>
            </a:r>
            <a:r>
              <a:rPr lang="en-US" dirty="0"/>
              <a:t> so they can </a:t>
            </a:r>
            <a:r>
              <a:rPr lang="en-US" b="1" dirty="0"/>
              <a:t>produce crops effectively </a:t>
            </a:r>
            <a:r>
              <a:rPr lang="en-US" dirty="0"/>
              <a:t>and also </a:t>
            </a:r>
            <a:r>
              <a:rPr lang="en-US" b="1" dirty="0"/>
              <a:t>alerts natural crises </a:t>
            </a:r>
            <a:r>
              <a:rPr lang="en-US" dirty="0"/>
              <a:t>so they respond effectively.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 Buyers</a:t>
            </a:r>
            <a:r>
              <a:rPr lang="en-US" dirty="0"/>
              <a:t>: Access the </a:t>
            </a:r>
            <a:r>
              <a:rPr lang="en-US" b="1" dirty="0"/>
              <a:t>fresh</a:t>
            </a:r>
            <a:r>
              <a:rPr lang="en-US" dirty="0"/>
              <a:t>, </a:t>
            </a:r>
            <a:r>
              <a:rPr lang="en-US" b="1" dirty="0"/>
              <a:t>hygienic</a:t>
            </a:r>
            <a:r>
              <a:rPr lang="en-US" dirty="0"/>
              <a:t> product at </a:t>
            </a:r>
            <a:r>
              <a:rPr lang="en-US" b="1" dirty="0"/>
              <a:t>stable prices</a:t>
            </a:r>
            <a:r>
              <a:rPr lang="en-US" dirty="0"/>
              <a:t>, with more </a:t>
            </a:r>
            <a:r>
              <a:rPr lang="en-US" b="1" dirty="0"/>
              <a:t>transparency</a:t>
            </a:r>
            <a:r>
              <a:rPr lang="en-US" dirty="0"/>
              <a:t> and </a:t>
            </a:r>
            <a:r>
              <a:rPr lang="en-US" b="1" dirty="0"/>
              <a:t>clarity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 Rural and Middle-Class Communities</a:t>
            </a:r>
            <a:r>
              <a:rPr lang="en-US" dirty="0"/>
              <a:t>: the main focused is on rural and </a:t>
            </a:r>
            <a:r>
              <a:rPr lang="en-US" b="1" dirty="0"/>
              <a:t>Middle-Class</a:t>
            </a:r>
            <a:r>
              <a:rPr lang="en-US" dirty="0"/>
              <a:t> </a:t>
            </a:r>
            <a:r>
              <a:rPr lang="en-IN" b="1" dirty="0"/>
              <a:t>families</a:t>
            </a:r>
            <a:r>
              <a:rPr lang="en-US" dirty="0"/>
              <a:t> so they are aware about the    technology and grow with the word. contributing both </a:t>
            </a:r>
            <a:r>
              <a:rPr lang="en-US" b="1" dirty="0"/>
              <a:t>environment</a:t>
            </a:r>
            <a:r>
              <a:rPr lang="en-US" dirty="0"/>
              <a:t> and India's </a:t>
            </a:r>
            <a:r>
              <a:rPr lang="en-US" b="1" dirty="0"/>
              <a:t>development</a:t>
            </a:r>
            <a:r>
              <a:rPr lang="en-US" dirty="0"/>
              <a:t>. As there are many </a:t>
            </a:r>
            <a:r>
              <a:rPr lang="en-US" b="1" dirty="0"/>
              <a:t>technology</a:t>
            </a:r>
            <a:r>
              <a:rPr lang="en-US" dirty="0"/>
              <a:t> present in a market but they don’t connect the </a:t>
            </a:r>
            <a:r>
              <a:rPr lang="en-US" b="1" dirty="0"/>
              <a:t>rural</a:t>
            </a:r>
            <a:r>
              <a:rPr lang="en-US" dirty="0"/>
              <a:t> </a:t>
            </a:r>
            <a:r>
              <a:rPr lang="en-US" b="1" dirty="0"/>
              <a:t>areas</a:t>
            </a:r>
            <a:r>
              <a:rPr lang="en-US" dirty="0"/>
              <a:t> with them so they does not get </a:t>
            </a:r>
            <a:r>
              <a:rPr lang="en-US" b="1" dirty="0"/>
              <a:t>benefits</a:t>
            </a:r>
            <a:r>
              <a:rPr lang="en-US" dirty="0"/>
              <a:t> we are doing this.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 Government Impact:</a:t>
            </a:r>
            <a:r>
              <a:rPr lang="en-US" dirty="0"/>
              <a:t> The platform helps </a:t>
            </a:r>
            <a:r>
              <a:rPr lang="en-US" b="1" dirty="0"/>
              <a:t>reduce farmer protests </a:t>
            </a:r>
            <a:r>
              <a:rPr lang="en-US" dirty="0"/>
              <a:t>by </a:t>
            </a:r>
            <a:r>
              <a:rPr lang="en-US" b="1" dirty="0"/>
              <a:t>ensuring fair prices</a:t>
            </a:r>
            <a:r>
              <a:rPr lang="en-US" dirty="0"/>
              <a:t>. For buyers, it </a:t>
            </a:r>
            <a:r>
              <a:rPr lang="en-US" b="1" dirty="0"/>
              <a:t>provides fresh, </a:t>
            </a:r>
            <a:r>
              <a:rPr lang="en-US" dirty="0"/>
              <a:t>affordable</a:t>
            </a:r>
            <a:r>
              <a:rPr lang="en-US" b="1" dirty="0"/>
              <a:t> </a:t>
            </a:r>
            <a:r>
              <a:rPr lang="en-US" dirty="0"/>
              <a:t>food, which supports government goals for food security and stable markets.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9DEAD64-51FC-65F7-14CA-2FCCC553266A}"/>
              </a:ext>
            </a:extLst>
          </p:cNvPr>
          <p:cNvSpPr txBox="1"/>
          <p:nvPr/>
        </p:nvSpPr>
        <p:spPr>
          <a:xfrm>
            <a:off x="141514" y="4230591"/>
            <a:ext cx="11950105" cy="2339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Benefits</a:t>
            </a:r>
            <a:r>
              <a:rPr lang="en-US" b="1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Awareness in rural areas</a:t>
            </a:r>
            <a:r>
              <a:rPr lang="en-US" dirty="0"/>
              <a:t>: Helps rural and middle-class families to grow with technology and improve their lives.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Increased income for farmers</a:t>
            </a:r>
            <a:r>
              <a:rPr lang="en-US" dirty="0"/>
              <a:t>: Direct market access boosts farmers' earnings and reduces financial stress.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Better food for buyers</a:t>
            </a:r>
            <a:r>
              <a:rPr lang="en-US" dirty="0"/>
              <a:t>: buyers get  fresh, healthy food, so it reducing healthcare issues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Stop of farmer suicides</a:t>
            </a:r>
            <a:r>
              <a:rPr lang="en-US" dirty="0"/>
              <a:t>: Farmers earn a fair income now , reducing financial burdens so now the suicides are stopped.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Environmental benefits</a:t>
            </a:r>
            <a:r>
              <a:rPr lang="en-US" dirty="0"/>
              <a:t>: Reduces overproduction and waste, promoting organic farming and sustainability.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Reduced protests</a:t>
            </a:r>
            <a:r>
              <a:rPr lang="en-US" dirty="0"/>
              <a:t>: a fair income is  for farmers, so the  less dissatisfaction are there so no protests against the government.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Boost to GDP</a:t>
            </a:r>
            <a:r>
              <a:rPr lang="en-US" dirty="0"/>
              <a:t>: When our needs are met, we can  export the food , contributing to national economic growth.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BBDDD37-ED6D-109D-8B92-F47496DD80E1}"/>
              </a:ext>
            </a:extLst>
          </p:cNvPr>
          <p:cNvSpPr/>
          <p:nvPr/>
        </p:nvSpPr>
        <p:spPr>
          <a:xfrm>
            <a:off x="315309" y="91888"/>
            <a:ext cx="1899571" cy="691594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141EC8-0580-9742-B9C8-8DF2F6504CB9}"/>
              </a:ext>
            </a:extLst>
          </p:cNvPr>
          <p:cNvSpPr/>
          <p:nvPr/>
        </p:nvSpPr>
        <p:spPr>
          <a:xfrm>
            <a:off x="367862" y="220692"/>
            <a:ext cx="1847018" cy="44146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4625Farmers</a:t>
            </a:r>
          </a:p>
        </p:txBody>
      </p:sp>
    </p:spTree>
    <p:extLst>
      <p:ext uri="{BB962C8B-B14F-4D97-AF65-F5344CB8AC3E}">
        <p14:creationId xmlns:p14="http://schemas.microsoft.com/office/powerpoint/2010/main" val="2997144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93B15C28-824A-D479-A187-BB6BB7638E4F}"/>
              </a:ext>
            </a:extLst>
          </p:cNvPr>
          <p:cNvSpPr/>
          <p:nvPr/>
        </p:nvSpPr>
        <p:spPr>
          <a:xfrm>
            <a:off x="6616261" y="2827283"/>
            <a:ext cx="1140373" cy="292299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6ACEA64-0CFB-B0B4-C7E1-CCCEAA489845}"/>
              </a:ext>
            </a:extLst>
          </p:cNvPr>
          <p:cNvSpPr/>
          <p:nvPr/>
        </p:nvSpPr>
        <p:spPr>
          <a:xfrm>
            <a:off x="5704297" y="3673581"/>
            <a:ext cx="6391041" cy="3134669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D417076-94C9-4EF9-60C8-255B8AEFBB41}"/>
              </a:ext>
            </a:extLst>
          </p:cNvPr>
          <p:cNvSpPr/>
          <p:nvPr/>
        </p:nvSpPr>
        <p:spPr>
          <a:xfrm>
            <a:off x="141514" y="4081820"/>
            <a:ext cx="5473079" cy="2699076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3767F559-BAC4-E726-3B19-2705DE2DD1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367" y="4180084"/>
            <a:ext cx="5428226" cy="2606486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23F74D1A-BA77-C898-89FD-170D0FDE874F}"/>
              </a:ext>
            </a:extLst>
          </p:cNvPr>
          <p:cNvSpPr/>
          <p:nvPr/>
        </p:nvSpPr>
        <p:spPr>
          <a:xfrm>
            <a:off x="5749157" y="3802581"/>
            <a:ext cx="3447395" cy="3005669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Crisis alert factors work here</a:t>
            </a:r>
            <a:endParaRPr lang="en-IN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9E2FA98-1E34-BD23-FBDB-4B9CBFDE1D3D}"/>
              </a:ext>
            </a:extLst>
          </p:cNvPr>
          <p:cNvSpPr/>
          <p:nvPr/>
        </p:nvSpPr>
        <p:spPr>
          <a:xfrm>
            <a:off x="141514" y="914399"/>
            <a:ext cx="5517931" cy="3130607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E77BBF-5902-39B2-C03E-E2104DF4D078}"/>
              </a:ext>
            </a:extLst>
          </p:cNvPr>
          <p:cNvSpPr/>
          <p:nvPr/>
        </p:nvSpPr>
        <p:spPr>
          <a:xfrm>
            <a:off x="5749159" y="1095375"/>
            <a:ext cx="6301327" cy="2578206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r>
              <a:rPr lang="en-IN" dirty="0"/>
              <a:t>May 2023</a:t>
            </a: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2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RESEARCH</a:t>
            </a:r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  </a:t>
            </a:r>
            <a:r>
              <a:rPr lang="en-US" sz="32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AND</a:t>
            </a:r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454402" y="4950373"/>
            <a:ext cx="844330" cy="987972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submission- Template</a:t>
            </a: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150915" y="81376"/>
            <a:ext cx="1899571" cy="927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F145085-93A3-5BD8-9B12-5976783DD7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3240" y="1230451"/>
            <a:ext cx="2904359" cy="1519800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83DF012C-BB28-F37A-E2EB-824C80D580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V="1">
            <a:off x="5749157" y="3808657"/>
            <a:ext cx="3402535" cy="2545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0D3C599-A659-F5BE-2C73-B390A15BCC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43058" y="1224375"/>
            <a:ext cx="3117714" cy="15258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D38EBD-AD2E-2269-3F62-BC9ECA6E3F87}"/>
              </a:ext>
            </a:extLst>
          </p:cNvPr>
          <p:cNvSpPr txBox="1"/>
          <p:nvPr/>
        </p:nvSpPr>
        <p:spPr>
          <a:xfrm>
            <a:off x="5856329" y="3058509"/>
            <a:ext cx="610444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Due to farmers having </a:t>
            </a:r>
            <a:r>
              <a:rPr lang="en-US" sz="1200" b="1" dirty="0"/>
              <a:t>limited market information</a:t>
            </a:r>
            <a:r>
              <a:rPr lang="en-US" sz="1200" dirty="0"/>
              <a:t>, </a:t>
            </a:r>
            <a:r>
              <a:rPr lang="en-US" sz="1200" b="1" dirty="0"/>
              <a:t>access</a:t>
            </a:r>
            <a:r>
              <a:rPr lang="en-US" sz="1200" dirty="0"/>
              <a:t>, and </a:t>
            </a:r>
            <a:r>
              <a:rPr lang="en-US" sz="1200" b="1" dirty="0"/>
              <a:t>no guaranteed buyers</a:t>
            </a:r>
            <a:r>
              <a:rPr lang="en-US" sz="1200" dirty="0"/>
              <a:t>, </a:t>
            </a:r>
            <a:r>
              <a:rPr lang="en-US" sz="1200" b="1" dirty="0"/>
              <a:t>overproduction  occurs</a:t>
            </a:r>
            <a:r>
              <a:rPr lang="en-US" sz="1200" dirty="0"/>
              <a:t>, leading to </a:t>
            </a:r>
            <a:r>
              <a:rPr lang="en-US" sz="1200" b="1" dirty="0"/>
              <a:t>waste </a:t>
            </a:r>
            <a:r>
              <a:rPr lang="en-US" sz="1200" dirty="0"/>
              <a:t>and sometimes </a:t>
            </a:r>
            <a:r>
              <a:rPr lang="en-US" sz="1200" b="1" dirty="0"/>
              <a:t>food crises are occurs </a:t>
            </a:r>
            <a:r>
              <a:rPr lang="en-US" dirty="0"/>
              <a:t>.</a:t>
            </a:r>
            <a:endParaRPr lang="en-IN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45A12E7-0D2A-B771-12A1-AC86BB54371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1227" y="1049477"/>
            <a:ext cx="5276194" cy="2995529"/>
          </a:xfrm>
          <a:prstGeom prst="rect">
            <a:avLst/>
          </a:prstGeom>
        </p:spPr>
      </p:pic>
      <p:pic>
        <p:nvPicPr>
          <p:cNvPr id="22" name="Picture 2">
            <a:extLst>
              <a:ext uri="{FF2B5EF4-FFF2-40B4-BE49-F238E27FC236}">
                <a16:creationId xmlns:a16="http://schemas.microsoft.com/office/drawing/2014/main" id="{1EED9132-1EC4-7F93-893C-633E89DAA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6552" y="3802581"/>
            <a:ext cx="2853934" cy="2553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516C38A7-9462-1EAC-C2F0-FCDF9E2896F8}"/>
              </a:ext>
            </a:extLst>
          </p:cNvPr>
          <p:cNvSpPr txBox="1"/>
          <p:nvPr/>
        </p:nvSpPr>
        <p:spPr>
          <a:xfrm>
            <a:off x="7010399" y="4674473"/>
            <a:ext cx="22310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Crisis alert factors work here</a:t>
            </a:r>
            <a:endParaRPr lang="en-IN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9155A3A-88ED-6957-829E-580193361F38}"/>
              </a:ext>
            </a:extLst>
          </p:cNvPr>
          <p:cNvSpPr txBox="1"/>
          <p:nvPr/>
        </p:nvSpPr>
        <p:spPr>
          <a:xfrm>
            <a:off x="5856329" y="6380786"/>
            <a:ext cx="329536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Crisis alert factors work here</a:t>
            </a:r>
            <a:endParaRPr lang="en-IN" sz="2000" b="1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6335638-D9EC-2CE3-F2A9-3155E92F04B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6367" y="951214"/>
            <a:ext cx="5276194" cy="2995529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D61EE64B-83BA-CCC3-55D4-2E92A3769B52}"/>
              </a:ext>
            </a:extLst>
          </p:cNvPr>
          <p:cNvSpPr txBox="1"/>
          <p:nvPr/>
        </p:nvSpPr>
        <p:spPr>
          <a:xfrm>
            <a:off x="6616261" y="2750250"/>
            <a:ext cx="11403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May 2023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FA2B012-611C-5C8B-5CE1-43CAA7D1B195}"/>
              </a:ext>
            </a:extLst>
          </p:cNvPr>
          <p:cNvSpPr txBox="1"/>
          <p:nvPr/>
        </p:nvSpPr>
        <p:spPr>
          <a:xfrm flipH="1">
            <a:off x="9803910" y="2750251"/>
            <a:ext cx="16733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solidFill>
                  <a:srgbClr val="000000"/>
                </a:solidFill>
                <a:effectLst/>
                <a:latin typeface="Lato" panose="020F0502020204030203" pitchFamily="34" charset="0"/>
              </a:rPr>
              <a:t> March 2024</a:t>
            </a:r>
            <a:endParaRPr lang="en-IN" dirty="0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B0F8264-DFFC-D707-B9ED-FADA5135913A}"/>
              </a:ext>
            </a:extLst>
          </p:cNvPr>
          <p:cNvSpPr/>
          <p:nvPr/>
        </p:nvSpPr>
        <p:spPr>
          <a:xfrm>
            <a:off x="315309" y="91888"/>
            <a:ext cx="1899571" cy="691594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A9B433-97EB-98E2-AA15-EDA6AF64F3D2}"/>
              </a:ext>
            </a:extLst>
          </p:cNvPr>
          <p:cNvSpPr/>
          <p:nvPr/>
        </p:nvSpPr>
        <p:spPr>
          <a:xfrm>
            <a:off x="367862" y="220692"/>
            <a:ext cx="1847018" cy="441460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400" b="1" dirty="0">
                <a:ln w="0"/>
                <a:solidFill>
                  <a:srgbClr val="00B05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4625Farmers</a:t>
            </a:r>
          </a:p>
        </p:txBody>
      </p:sp>
    </p:spTree>
    <p:extLst>
      <p:ext uri="{BB962C8B-B14F-4D97-AF65-F5344CB8AC3E}">
        <p14:creationId xmlns:p14="http://schemas.microsoft.com/office/powerpoint/2010/main" val="3916788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9665</TotalTime>
  <Words>957</Words>
  <Application>Microsoft Office PowerPoint</Application>
  <PresentationFormat>Widescreen</PresentationFormat>
  <Paragraphs>90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ＭＳ Ｐゴシック</vt:lpstr>
      <vt:lpstr>Arial</vt:lpstr>
      <vt:lpstr>Calibri</vt:lpstr>
      <vt:lpstr>Garamond</vt:lpstr>
      <vt:lpstr>Lato</vt:lpstr>
      <vt:lpstr>montserratregular</vt:lpstr>
      <vt:lpstr>Times New Roman</vt:lpstr>
      <vt:lpstr>TradeGothic</vt:lpstr>
      <vt:lpstr>Office Theme</vt:lpstr>
      <vt:lpstr>SMART INDIA HACKATHON 2024</vt:lpstr>
      <vt:lpstr>IDEA TITLE</vt:lpstr>
      <vt:lpstr>TECHNICAL APPROACH</vt:lpstr>
      <vt:lpstr>FEASIBILITY AND VIABILITY</vt:lpstr>
      <vt:lpstr>IMPACT AND BENEFITS</vt:lpstr>
      <vt:lpstr>RESEARCH  AND REFERENCES</vt:lpstr>
    </vt:vector>
  </TitlesOfParts>
  <Manager/>
  <Company>Crowdfunder,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subject/>
  <dc:creator>Crowdfunder</dc:creator>
  <cp:keywords/>
  <dc:description/>
  <cp:lastModifiedBy>918329590831</cp:lastModifiedBy>
  <cp:revision>153</cp:revision>
  <dcterms:created xsi:type="dcterms:W3CDTF">2013-12-12T18:46:50Z</dcterms:created>
  <dcterms:modified xsi:type="dcterms:W3CDTF">2024-09-14T21:21:41Z</dcterms:modified>
  <cp:category/>
</cp:coreProperties>
</file>

<file path=docProps/thumbnail.jpeg>
</file>